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8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4" r:id="rId13"/>
    <p:sldId id="285" r:id="rId14"/>
    <p:sldId id="286" r:id="rId15"/>
    <p:sldId id="287" r:id="rId16"/>
    <p:sldId id="288" r:id="rId17"/>
    <p:sldId id="289" r:id="rId18"/>
    <p:sldId id="268" r:id="rId19"/>
    <p:sldId id="269" r:id="rId20"/>
    <p:sldId id="266" r:id="rId21"/>
    <p:sldId id="290" r:id="rId22"/>
    <p:sldId id="291" r:id="rId23"/>
    <p:sldId id="293" r:id="rId24"/>
    <p:sldId id="292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Office%20Exc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\&#1056;&#1072;&#1073;&#1086;&#1095;&#1080;&#1081;%20&#1089;&#1090;&#1086;&#1083;\&#1052;&#1086;&#1085;&#1080;&#1090;&#1086;&#1088;&#1080;&#1085;&#1075;%20&#1082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730925184542308"/>
          <c:y val="1.446513060276044E-2"/>
          <c:w val="0.74269074815457714"/>
          <c:h val="0.7626818593279022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Лист1!$A$59:$B$59</c:f>
              <c:strCache>
                <c:ptCount val="1"/>
                <c:pt idx="0">
                  <c:v>2012 -2013 учебный год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sz="16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Лист1!$C$58:$D$58</c:f>
              <c:strCache>
                <c:ptCount val="2"/>
                <c:pt idx="0">
                  <c:v>% обученности</c:v>
                </c:pt>
                <c:pt idx="1">
                  <c:v>% качества</c:v>
                </c:pt>
              </c:strCache>
            </c:strRef>
          </c:cat>
          <c:val>
            <c:numRef>
              <c:f>Лист1!$C$59:$D$59</c:f>
              <c:numCache>
                <c:formatCode>General</c:formatCode>
                <c:ptCount val="2"/>
                <c:pt idx="0">
                  <c:v>43.6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Лист1!$A$60:$B$60</c:f>
              <c:strCache>
                <c:ptCount val="1"/>
                <c:pt idx="0">
                  <c:v>2011-2012 учебный год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sz="16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Лист1!$C$58:$D$58</c:f>
              <c:strCache>
                <c:ptCount val="2"/>
                <c:pt idx="0">
                  <c:v>% обученности</c:v>
                </c:pt>
                <c:pt idx="1">
                  <c:v>% качества</c:v>
                </c:pt>
              </c:strCache>
            </c:strRef>
          </c:cat>
          <c:val>
            <c:numRef>
              <c:f>Лист1!$C$60:$D$60</c:f>
              <c:numCache>
                <c:formatCode>General</c:formatCode>
                <c:ptCount val="2"/>
                <c:pt idx="0">
                  <c:v>38.800000000000004</c:v>
                </c:pt>
                <c:pt idx="1">
                  <c:v>99.6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shape val="cone"/>
        <c:axId val="77177984"/>
        <c:axId val="98547584"/>
        <c:axId val="0"/>
      </c:bar3DChart>
      <c:catAx>
        <c:axId val="77177984"/>
        <c:scaling>
          <c:orientation val="minMax"/>
        </c:scaling>
        <c:delete val="1"/>
        <c:axPos val="b"/>
        <c:majorTickMark val="cross"/>
        <c:minorTickMark val="cross"/>
        <c:tickLblPos val="nextTo"/>
        <c:crossAx val="98547584"/>
        <c:crosses val="autoZero"/>
        <c:auto val="1"/>
        <c:lblAlgn val="ctr"/>
        <c:lblOffset val="100"/>
        <c:noMultiLvlLbl val="1"/>
      </c:catAx>
      <c:valAx>
        <c:axId val="9854758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771779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500" b="1" i="0" baseline="0">
                <a:latin typeface="Times New Roman" pitchFamily="18" charset="0"/>
              </a:defRPr>
            </a:pPr>
            <a:endParaRPr lang="ru-RU"/>
          </a:p>
        </c:txPr>
      </c:dTable>
    </c:plotArea>
    <c:legend>
      <c:legendPos val="b"/>
      <c:layout/>
      <c:overlay val="1"/>
      <c:txPr>
        <a:bodyPr/>
        <a:lstStyle/>
        <a:p>
          <a:pPr>
            <a:defRPr sz="15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3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216280256634588"/>
          <c:y val="4.4861391929187228E-2"/>
          <c:w val="0.68320756780402447"/>
          <c:h val="0.72339566187350623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Лист1!$G$214:$J$214</c:f>
              <c:strCache>
                <c:ptCount val="1"/>
                <c:pt idx="0">
                  <c:v>Средний балл-информатика и ИКТ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Лист1!$K$213:$M$213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Край -2012</c:v>
                </c:pt>
              </c:strCache>
            </c:strRef>
          </c:cat>
          <c:val>
            <c:numRef>
              <c:f>Лист1!$K$214:$M$214</c:f>
              <c:numCache>
                <c:formatCode>General</c:formatCode>
                <c:ptCount val="3"/>
                <c:pt idx="0">
                  <c:v>53.4</c:v>
                </c:pt>
                <c:pt idx="1">
                  <c:v>48.4</c:v>
                </c:pt>
                <c:pt idx="2">
                  <c:v>67.099999999999994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305984"/>
        <c:axId val="105307520"/>
        <c:axId val="0"/>
      </c:bar3DChart>
      <c:catAx>
        <c:axId val="105305984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5307520"/>
        <c:crosses val="autoZero"/>
        <c:auto val="1"/>
        <c:lblAlgn val="ctr"/>
        <c:lblOffset val="100"/>
        <c:noMultiLvlLbl val="1"/>
      </c:catAx>
      <c:valAx>
        <c:axId val="10530752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53059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 i="0" baseline="0">
                <a:latin typeface="Times New Roman" pitchFamily="18" charset="0"/>
              </a:defRPr>
            </a:pPr>
            <a:endParaRPr lang="ru-RU"/>
          </a:p>
        </c:txPr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4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Лист1!$G$232:$I$232</c:f>
              <c:strCache>
                <c:ptCount val="1"/>
                <c:pt idx="0">
                  <c:v>Средний балл-английский язык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Лист1!$J$231:$L$231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Край -2012</c:v>
                </c:pt>
              </c:strCache>
            </c:strRef>
          </c:cat>
          <c:val>
            <c:numRef>
              <c:f>Лист1!$J$232:$L$232</c:f>
              <c:numCache>
                <c:formatCode>General</c:formatCode>
                <c:ptCount val="3"/>
                <c:pt idx="0">
                  <c:v>42.5</c:v>
                </c:pt>
                <c:pt idx="1">
                  <c:v>55</c:v>
                </c:pt>
                <c:pt idx="2">
                  <c:v>60.8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5339136"/>
        <c:axId val="105345024"/>
        <c:axId val="0"/>
      </c:bar3DChart>
      <c:catAx>
        <c:axId val="105339136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5345024"/>
        <c:crosses val="autoZero"/>
        <c:auto val="1"/>
        <c:lblAlgn val="ctr"/>
        <c:lblOffset val="100"/>
        <c:noMultiLvlLbl val="1"/>
      </c:catAx>
      <c:valAx>
        <c:axId val="10534502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53391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 i="0" baseline="0">
                <a:latin typeface="Times New Roman" pitchFamily="18" charset="0"/>
              </a:defRPr>
            </a:pPr>
            <a:endParaRPr lang="ru-RU"/>
          </a:p>
        </c:txPr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4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Лист1!$H$248</c:f>
              <c:strCache>
                <c:ptCount val="1"/>
                <c:pt idx="0">
                  <c:v>% питания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Лист1!$G$249:$G$251</c:f>
              <c:strCache>
                <c:ptCount val="2"/>
                <c:pt idx="0">
                  <c:v>Сентябрь</c:v>
                </c:pt>
                <c:pt idx="1">
                  <c:v>Октябрь</c:v>
                </c:pt>
              </c:strCache>
            </c:strRef>
          </c:cat>
          <c:val>
            <c:numRef>
              <c:f>Лист1!$H$249:$H$251</c:f>
              <c:numCache>
                <c:formatCode>General</c:formatCode>
                <c:ptCount val="3"/>
                <c:pt idx="0">
                  <c:v>94.2</c:v>
                </c:pt>
                <c:pt idx="1">
                  <c:v>97.2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shape val="cone"/>
        <c:axId val="105399808"/>
        <c:axId val="105406848"/>
        <c:axId val="0"/>
      </c:bar3DChart>
      <c:catAx>
        <c:axId val="10539980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5406848"/>
        <c:crosses val="autoZero"/>
        <c:auto val="1"/>
        <c:lblAlgn val="ctr"/>
        <c:lblOffset val="100"/>
        <c:noMultiLvlLbl val="1"/>
      </c:catAx>
      <c:valAx>
        <c:axId val="10540684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53998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 i="0" baseline="0">
                <a:latin typeface="Times New Roman" pitchFamily="18" charset="0"/>
              </a:defRPr>
            </a:pPr>
            <a:endParaRPr lang="ru-RU"/>
          </a:p>
        </c:txPr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охвата горячим питанием уч-ся МБОУ СОШ№18</a:t>
            </a:r>
            <a:r>
              <a:rPr lang="ru-RU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1 четверть 2012-13 </a:t>
            </a:r>
            <a:r>
              <a:rPr lang="ru-RU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1"/>
          <c:dLbls>
            <c:dLblPos val="in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Лист1!$A$1:$A$28</c:f>
              <c:strCache>
                <c:ptCount val="28"/>
                <c:pt idx="0">
                  <c:v>1-A кл.</c:v>
                </c:pt>
                <c:pt idx="1">
                  <c:v>1-Б кл.</c:v>
                </c:pt>
                <c:pt idx="2">
                  <c:v>1 -В кл.</c:v>
                </c:pt>
                <c:pt idx="3">
                  <c:v>1-Г кл.</c:v>
                </c:pt>
                <c:pt idx="4">
                  <c:v>2-А кл.</c:v>
                </c:pt>
                <c:pt idx="5">
                  <c:v>2-Б кл.</c:v>
                </c:pt>
                <c:pt idx="6">
                  <c:v>2-В кл.</c:v>
                </c:pt>
                <c:pt idx="7">
                  <c:v>3-А кл.</c:v>
                </c:pt>
                <c:pt idx="8">
                  <c:v>3-Б кл.</c:v>
                </c:pt>
                <c:pt idx="9">
                  <c:v>3-В КЛ.</c:v>
                </c:pt>
                <c:pt idx="10">
                  <c:v>4-А кл.</c:v>
                </c:pt>
                <c:pt idx="11">
                  <c:v>4-Б кл.</c:v>
                </c:pt>
                <c:pt idx="12">
                  <c:v>5-А кл.</c:v>
                </c:pt>
                <c:pt idx="13">
                  <c:v>5-Б кл.</c:v>
                </c:pt>
                <c:pt idx="14">
                  <c:v>5 -В кл.</c:v>
                </c:pt>
                <c:pt idx="15">
                  <c:v>6-А кл.</c:v>
                </c:pt>
                <c:pt idx="16">
                  <c:v>6-Б кл.</c:v>
                </c:pt>
                <c:pt idx="17">
                  <c:v>6-В кл.</c:v>
                </c:pt>
                <c:pt idx="18">
                  <c:v>7- А кл.</c:v>
                </c:pt>
                <c:pt idx="19">
                  <c:v>7 -Б кл.  </c:v>
                </c:pt>
                <c:pt idx="20">
                  <c:v>8- А кл.</c:v>
                </c:pt>
                <c:pt idx="21">
                  <c:v>8 -Б кл.</c:v>
                </c:pt>
                <c:pt idx="22">
                  <c:v>9 - Акл.</c:v>
                </c:pt>
                <c:pt idx="23">
                  <c:v>9 -Б кл.</c:v>
                </c:pt>
                <c:pt idx="24">
                  <c:v>9 -В кл.</c:v>
                </c:pt>
                <c:pt idx="25">
                  <c:v>10 -А кл.</c:v>
                </c:pt>
                <c:pt idx="26">
                  <c:v>10 -Б кл.</c:v>
                </c:pt>
                <c:pt idx="27">
                  <c:v>11  кл.</c:v>
                </c:pt>
              </c:strCache>
            </c:strRef>
          </c:cat>
          <c:val>
            <c:numRef>
              <c:f>Лист1!$B$1:$B$28</c:f>
              <c:numCache>
                <c:formatCode>General</c:formatCode>
                <c:ptCount val="2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82</c:v>
                </c:pt>
                <c:pt idx="13">
                  <c:v>91</c:v>
                </c:pt>
                <c:pt idx="14">
                  <c:v>100</c:v>
                </c:pt>
                <c:pt idx="15">
                  <c:v>88</c:v>
                </c:pt>
                <c:pt idx="16">
                  <c:v>90</c:v>
                </c:pt>
                <c:pt idx="17">
                  <c:v>100</c:v>
                </c:pt>
                <c:pt idx="18">
                  <c:v>100</c:v>
                </c:pt>
                <c:pt idx="19">
                  <c:v>75</c:v>
                </c:pt>
                <c:pt idx="20">
                  <c:v>72</c:v>
                </c:pt>
                <c:pt idx="21">
                  <c:v>95</c:v>
                </c:pt>
                <c:pt idx="22">
                  <c:v>87</c:v>
                </c:pt>
                <c:pt idx="23">
                  <c:v>86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45</c:v>
                </c:pt>
              </c:numCache>
            </c:numRef>
          </c:val>
        </c:ser>
        <c:ser>
          <c:idx val="1"/>
          <c:order val="1"/>
          <c:invertIfNegative val="1"/>
          <c:dLbls>
            <c:dLblPos val="in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Лист1!$A$1:$A$28</c:f>
              <c:strCache>
                <c:ptCount val="28"/>
                <c:pt idx="0">
                  <c:v>1-A кл.</c:v>
                </c:pt>
                <c:pt idx="1">
                  <c:v>1-Б кл.</c:v>
                </c:pt>
                <c:pt idx="2">
                  <c:v>1 -В кл.</c:v>
                </c:pt>
                <c:pt idx="3">
                  <c:v>1-Г кл.</c:v>
                </c:pt>
                <c:pt idx="4">
                  <c:v>2-А кл.</c:v>
                </c:pt>
                <c:pt idx="5">
                  <c:v>2-Б кл.</c:v>
                </c:pt>
                <c:pt idx="6">
                  <c:v>2-В кл.</c:v>
                </c:pt>
                <c:pt idx="7">
                  <c:v>3-А кл.</c:v>
                </c:pt>
                <c:pt idx="8">
                  <c:v>3-Б кл.</c:v>
                </c:pt>
                <c:pt idx="9">
                  <c:v>3-В КЛ.</c:v>
                </c:pt>
                <c:pt idx="10">
                  <c:v>4-А кл.</c:v>
                </c:pt>
                <c:pt idx="11">
                  <c:v>4-Б кл.</c:v>
                </c:pt>
                <c:pt idx="12">
                  <c:v>5-А кл.</c:v>
                </c:pt>
                <c:pt idx="13">
                  <c:v>5-Б кл.</c:v>
                </c:pt>
                <c:pt idx="14">
                  <c:v>5 -В кл.</c:v>
                </c:pt>
                <c:pt idx="15">
                  <c:v>6-А кл.</c:v>
                </c:pt>
                <c:pt idx="16">
                  <c:v>6-Б кл.</c:v>
                </c:pt>
                <c:pt idx="17">
                  <c:v>6-В кл.</c:v>
                </c:pt>
                <c:pt idx="18">
                  <c:v>7- А кл.</c:v>
                </c:pt>
                <c:pt idx="19">
                  <c:v>7 -Б кл.  </c:v>
                </c:pt>
                <c:pt idx="20">
                  <c:v>8- А кл.</c:v>
                </c:pt>
                <c:pt idx="21">
                  <c:v>8 -Б кл.</c:v>
                </c:pt>
                <c:pt idx="22">
                  <c:v>9 - Акл.</c:v>
                </c:pt>
                <c:pt idx="23">
                  <c:v>9 -Б кл.</c:v>
                </c:pt>
                <c:pt idx="24">
                  <c:v>9 -В кл.</c:v>
                </c:pt>
                <c:pt idx="25">
                  <c:v>10 -А кл.</c:v>
                </c:pt>
                <c:pt idx="26">
                  <c:v>10 -Б кл.</c:v>
                </c:pt>
                <c:pt idx="27">
                  <c:v>11  кл.</c:v>
                </c:pt>
              </c:strCache>
            </c:strRef>
          </c:cat>
          <c:val>
            <c:numRef>
              <c:f>Лист1!$C$1:$C$28</c:f>
              <c:numCache>
                <c:formatCode>General</c:formatCode>
                <c:ptCount val="2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95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90</c:v>
                </c:pt>
                <c:pt idx="20">
                  <c:v>83</c:v>
                </c:pt>
                <c:pt idx="21">
                  <c:v>98</c:v>
                </c:pt>
                <c:pt idx="22">
                  <c:v>95</c:v>
                </c:pt>
                <c:pt idx="23">
                  <c:v>91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5432192"/>
        <c:axId val="105433728"/>
      </c:barChart>
      <c:catAx>
        <c:axId val="105432192"/>
        <c:scaling>
          <c:orientation val="minMax"/>
        </c:scaling>
        <c:delete val="1"/>
        <c:axPos val="b"/>
        <c:majorTickMark val="none"/>
        <c:minorTickMark val="cross"/>
        <c:tickLblPos val="nextTo"/>
        <c:crossAx val="105433728"/>
        <c:crosses val="autoZero"/>
        <c:auto val="1"/>
        <c:lblAlgn val="ctr"/>
        <c:lblOffset val="100"/>
        <c:noMultiLvlLbl val="1"/>
      </c:catAx>
      <c:valAx>
        <c:axId val="105433728"/>
        <c:scaling>
          <c:orientation val="minMax"/>
        </c:scaling>
        <c:delete val="1"/>
        <c:axPos val="l"/>
        <c:majorGridlines>
          <c:spPr>
            <a:ln>
              <a:solidFill>
                <a:srgbClr val="FFFF00"/>
              </a:solidFill>
            </a:ln>
          </c:spPr>
        </c:majorGridlines>
        <c:numFmt formatCode="General" sourceLinked="1"/>
        <c:majorTickMark val="none"/>
        <c:minorTickMark val="cross"/>
        <c:tickLblPos val="nextTo"/>
        <c:crossAx val="105432192"/>
        <c:crosses val="autoZero"/>
        <c:crossBetween val="between"/>
      </c:valAx>
      <c:spPr>
        <a:solidFill>
          <a:srgbClr val="FFFF00">
            <a:alpha val="58000"/>
          </a:srgbClr>
        </a:solidFill>
      </c:spPr>
    </c:plotArea>
    <c:plotVisOnly val="1"/>
    <c:dispBlanksAs val="zero"/>
    <c:showDLblsOverMax val="1"/>
  </c:chart>
  <c:externalData r:id="rId1">
    <c:autoUpdate val="1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Pos val="in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участников</c:v>
                </c:pt>
                <c:pt idx="1">
                  <c:v>Количество победителей и призёров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433</c:v>
                </c:pt>
                <c:pt idx="1">
                  <c:v>176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Pos val="in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участников</c:v>
                </c:pt>
                <c:pt idx="1">
                  <c:v>Количество победителей и призёров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324</c:v>
                </c:pt>
                <c:pt idx="1">
                  <c:v>161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Количество участников</c:v>
                </c:pt>
                <c:pt idx="1">
                  <c:v>Количество победителей и призёров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974784"/>
        <c:axId val="145976320"/>
      </c:barChart>
      <c:catAx>
        <c:axId val="145974784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45976320"/>
        <c:crosses val="autoZero"/>
        <c:auto val="1"/>
        <c:lblAlgn val="ctr"/>
        <c:lblOffset val="100"/>
        <c:noMultiLvlLbl val="1"/>
      </c:catAx>
      <c:valAx>
        <c:axId val="14597632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4597478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47606202002529"/>
          <c:y val="3.1154032854444458E-2"/>
          <c:w val="0.61492672790901148"/>
          <c:h val="0.8096948649381359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Лист1!$G$75:$I$75</c:f>
              <c:strCache>
                <c:ptCount val="1"/>
                <c:pt idx="0">
                  <c:v>Средний балл -русский язык</c:v>
                </c:pt>
              </c:strCache>
            </c:strRef>
          </c:tx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sz="1800" b="1" i="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 sz="18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Лист1!$J$74:$K$74</c:f>
              <c:strCache>
                <c:ptCount val="2"/>
                <c:pt idx="0">
                  <c:v>2011 год</c:v>
                </c:pt>
                <c:pt idx="1">
                  <c:v>2012 год</c:v>
                </c:pt>
              </c:strCache>
            </c:strRef>
          </c:cat>
          <c:val>
            <c:numRef>
              <c:f>Лист1!$J$75:$K$75</c:f>
              <c:numCache>
                <c:formatCode>General</c:formatCode>
                <c:ptCount val="2"/>
                <c:pt idx="0">
                  <c:v>32.5</c:v>
                </c:pt>
                <c:pt idx="1">
                  <c:v>38.6</c:v>
                </c:pt>
              </c:numCache>
            </c:numRef>
          </c:val>
        </c:ser>
        <c:ser>
          <c:idx val="1"/>
          <c:order val="1"/>
          <c:tx>
            <c:strRef>
              <c:f>Лист1!$G$76:$I$76</c:f>
              <c:strCache>
                <c:ptCount val="1"/>
                <c:pt idx="0">
                  <c:v>Средний балл -математика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sz="16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Лист1!$J$74:$K$74</c:f>
              <c:strCache>
                <c:ptCount val="2"/>
                <c:pt idx="0">
                  <c:v>2011 год</c:v>
                </c:pt>
                <c:pt idx="1">
                  <c:v>2012 год</c:v>
                </c:pt>
              </c:strCache>
            </c:strRef>
          </c:cat>
          <c:val>
            <c:numRef>
              <c:f>Лист1!$J$76:$K$76</c:f>
              <c:numCache>
                <c:formatCode>General</c:formatCode>
                <c:ptCount val="2"/>
                <c:pt idx="0">
                  <c:v>19.5</c:v>
                </c:pt>
                <c:pt idx="1">
                  <c:v>20.05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147008"/>
        <c:axId val="105152896"/>
        <c:axId val="0"/>
      </c:bar3DChart>
      <c:catAx>
        <c:axId val="10514700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5152896"/>
        <c:crosses val="autoZero"/>
        <c:auto val="1"/>
        <c:lblAlgn val="ctr"/>
        <c:lblOffset val="100"/>
        <c:noMultiLvlLbl val="1"/>
      </c:catAx>
      <c:valAx>
        <c:axId val="10515289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5147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 i="0" baseline="0">
                <a:latin typeface="Times New Roman" pitchFamily="18" charset="0"/>
              </a:defRPr>
            </a:pPr>
            <a:endParaRPr lang="ru-RU"/>
          </a:p>
        </c:txPr>
      </c:dTable>
    </c:plotArea>
    <c:plotVisOnly val="1"/>
    <c:dispBlanksAs val="zero"/>
    <c:showDLblsOverMax val="1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3756926217557"/>
          <c:y val="3.1154032854444458E-2"/>
          <c:w val="0.66799467774861498"/>
          <c:h val="0.7769067047167640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Лист1!$G$91:$I$91</c:f>
              <c:strCache>
                <c:ptCount val="1"/>
                <c:pt idx="0">
                  <c:v>Средний балл- математика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sz="16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Лист1!$J$90:$L$90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Край - 2012</c:v>
                </c:pt>
              </c:strCache>
            </c:strRef>
          </c:cat>
          <c:val>
            <c:numRef>
              <c:f>Лист1!$J$91:$L$91</c:f>
              <c:numCache>
                <c:formatCode>General</c:formatCode>
                <c:ptCount val="3"/>
                <c:pt idx="0">
                  <c:v>49.7</c:v>
                </c:pt>
                <c:pt idx="1">
                  <c:v>43.1</c:v>
                </c:pt>
                <c:pt idx="2">
                  <c:v>43.9</c:v>
                </c:pt>
              </c:numCache>
            </c:numRef>
          </c:val>
        </c:ser>
        <c:ser>
          <c:idx val="1"/>
          <c:order val="1"/>
          <c:tx>
            <c:strRef>
              <c:f>Лист1!$G$92:$I$92</c:f>
              <c:strCache>
                <c:ptCount val="1"/>
                <c:pt idx="0">
                  <c:v>Средний балл- русский язык</c:v>
                </c:pt>
              </c:strCache>
            </c:strRef>
          </c:tx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sz="1600" b="1" i="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Лист1!$J$90:$L$90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Край - 2012</c:v>
                </c:pt>
              </c:strCache>
            </c:strRef>
          </c:cat>
          <c:val>
            <c:numRef>
              <c:f>Лист1!$J$92:$L$92</c:f>
              <c:numCache>
                <c:formatCode>General</c:formatCode>
                <c:ptCount val="3"/>
                <c:pt idx="0">
                  <c:v>62.9</c:v>
                </c:pt>
                <c:pt idx="1">
                  <c:v>59.5</c:v>
                </c:pt>
                <c:pt idx="2">
                  <c:v>65.099999999999994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shape val="cone"/>
        <c:axId val="105186048"/>
        <c:axId val="105187584"/>
        <c:axId val="0"/>
      </c:bar3DChart>
      <c:catAx>
        <c:axId val="10518604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5187584"/>
        <c:crosses val="autoZero"/>
        <c:auto val="1"/>
        <c:lblAlgn val="ctr"/>
        <c:lblOffset val="100"/>
        <c:noMultiLvlLbl val="1"/>
      </c:catAx>
      <c:valAx>
        <c:axId val="10518758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51860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 i="0" baseline="0">
                <a:latin typeface="Times New Roman" pitchFamily="18" charset="0"/>
              </a:defRPr>
            </a:pPr>
            <a:endParaRPr lang="ru-RU"/>
          </a:p>
        </c:txPr>
      </c:dTable>
    </c:plotArea>
    <c:plotVisOnly val="1"/>
    <c:dispBlanksAs val="zero"/>
    <c:showDLblsOverMax val="1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0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Лист1!$G$112:$I$112</c:f>
              <c:strCache>
                <c:ptCount val="1"/>
                <c:pt idx="0">
                  <c:v>Средний балл-литература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sz="16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Лист1!$J$111:$L$111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Край -2012</c:v>
                </c:pt>
              </c:strCache>
            </c:strRef>
          </c:cat>
          <c:val>
            <c:numRef>
              <c:f>Лист1!$J$112:$L$112</c:f>
              <c:numCache>
                <c:formatCode>General</c:formatCode>
                <c:ptCount val="3"/>
                <c:pt idx="0">
                  <c:v>66</c:v>
                </c:pt>
                <c:pt idx="1">
                  <c:v>63.8</c:v>
                </c:pt>
                <c:pt idx="2">
                  <c:v>63.7</c:v>
                </c:pt>
              </c:numCache>
            </c:numRef>
          </c:val>
        </c:ser>
        <c:ser>
          <c:idx val="1"/>
          <c:order val="1"/>
          <c:tx>
            <c:strRef>
              <c:f>Лист1!$G$113:$I$113</c:f>
              <c:strCache>
                <c:ptCount val="1"/>
                <c:pt idx="0">
                  <c:v>Средний балл-литература</c:v>
                </c:pt>
              </c:strCache>
            </c:strRef>
          </c:tx>
          <c:invertIfNegative val="1"/>
          <c:cat>
            <c:strRef>
              <c:f>Лист1!$J$111:$L$111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Край -2012</c:v>
                </c:pt>
              </c:strCache>
            </c:strRef>
          </c:cat>
          <c:val>
            <c:numRef>
              <c:f>Лист1!$J$113:$L$113</c:f>
              <c:numCache>
                <c:formatCode>General</c:formatCode>
                <c:ptCount val="3"/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shape val="pyramid"/>
        <c:axId val="105237120"/>
        <c:axId val="105243008"/>
        <c:axId val="0"/>
      </c:bar3DChart>
      <c:catAx>
        <c:axId val="105237120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5243008"/>
        <c:crosses val="autoZero"/>
        <c:auto val="1"/>
        <c:lblAlgn val="ctr"/>
        <c:lblOffset val="100"/>
        <c:noMultiLvlLbl val="1"/>
      </c:catAx>
      <c:valAx>
        <c:axId val="10524300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5237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5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Лист1!$G$134:$I$134</c:f>
              <c:strCache>
                <c:ptCount val="1"/>
                <c:pt idx="0">
                  <c:v>Средний балл-история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Лист1!$J$133:$L$133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Край-2012</c:v>
                </c:pt>
              </c:strCache>
            </c:strRef>
          </c:cat>
          <c:val>
            <c:numRef>
              <c:f>Лист1!$J$134:$L$134</c:f>
              <c:numCache>
                <c:formatCode>General</c:formatCode>
                <c:ptCount val="3"/>
                <c:pt idx="0">
                  <c:v>58.6</c:v>
                </c:pt>
                <c:pt idx="1">
                  <c:v>46.4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4887808"/>
        <c:axId val="104889344"/>
        <c:axId val="0"/>
      </c:bar3DChart>
      <c:catAx>
        <c:axId val="10488780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4889344"/>
        <c:crosses val="autoZero"/>
        <c:auto val="1"/>
        <c:lblAlgn val="ctr"/>
        <c:lblOffset val="100"/>
        <c:noMultiLvlLbl val="1"/>
      </c:catAx>
      <c:valAx>
        <c:axId val="10488934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48878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 i="0" baseline="0">
                <a:latin typeface="Times New Roman" pitchFamily="18" charset="0"/>
              </a:defRPr>
            </a:pPr>
            <a:endParaRPr lang="ru-RU"/>
          </a:p>
        </c:txPr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3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Лист1!$G$150:$J$150</c:f>
              <c:strCache>
                <c:ptCount val="1"/>
                <c:pt idx="0">
                  <c:v>Средний балл-обществознание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Лист1!$K$149:$M$149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край-2012</c:v>
                </c:pt>
              </c:strCache>
            </c:strRef>
          </c:cat>
          <c:val>
            <c:numRef>
              <c:f>Лист1!$K$150:$M$150</c:f>
              <c:numCache>
                <c:formatCode>General</c:formatCode>
                <c:ptCount val="3"/>
                <c:pt idx="0">
                  <c:v>64.8</c:v>
                </c:pt>
                <c:pt idx="1">
                  <c:v>54.1</c:v>
                </c:pt>
                <c:pt idx="2">
                  <c:v>57.6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941440"/>
        <c:axId val="104942976"/>
        <c:axId val="0"/>
      </c:bar3DChart>
      <c:catAx>
        <c:axId val="104941440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4942976"/>
        <c:crosses val="autoZero"/>
        <c:auto val="1"/>
        <c:lblAlgn val="ctr"/>
        <c:lblOffset val="100"/>
        <c:noMultiLvlLbl val="1"/>
      </c:catAx>
      <c:valAx>
        <c:axId val="10494297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49414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 i="0" baseline="0">
                <a:latin typeface="Times New Roman" pitchFamily="18" charset="0"/>
              </a:defRPr>
            </a:pPr>
            <a:endParaRPr lang="ru-RU"/>
          </a:p>
        </c:txPr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8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Лист1!$G$165:$I$165</c:f>
              <c:strCache>
                <c:ptCount val="1"/>
                <c:pt idx="0">
                  <c:v>Средний балл-химия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Лист1!$J$164:$L$164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Край -2012</c:v>
                </c:pt>
              </c:strCache>
            </c:strRef>
          </c:cat>
          <c:val>
            <c:numRef>
              <c:f>Лист1!$J$165:$L$165</c:f>
              <c:numCache>
                <c:formatCode>General</c:formatCode>
                <c:ptCount val="3"/>
                <c:pt idx="0">
                  <c:v>53.5</c:v>
                </c:pt>
                <c:pt idx="1">
                  <c:v>49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4958208"/>
        <c:axId val="104988672"/>
        <c:axId val="0"/>
      </c:bar3DChart>
      <c:catAx>
        <c:axId val="10495820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4988672"/>
        <c:crosses val="autoZero"/>
        <c:auto val="1"/>
        <c:lblAlgn val="ctr"/>
        <c:lblOffset val="100"/>
        <c:noMultiLvlLbl val="1"/>
      </c:catAx>
      <c:valAx>
        <c:axId val="10498867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4958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 i="0" baseline="0">
                <a:latin typeface="Times New Roman" pitchFamily="18" charset="0"/>
              </a:defRPr>
            </a:pPr>
            <a:endParaRPr lang="ru-RU"/>
          </a:p>
        </c:txPr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4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Лист1!$G$181:$I$181</c:f>
              <c:strCache>
                <c:ptCount val="1"/>
                <c:pt idx="0">
                  <c:v>Средний балл-биология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sz="18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Лист1!$J$180:$L$180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Край -2012</c:v>
                </c:pt>
              </c:strCache>
            </c:strRef>
          </c:cat>
          <c:val>
            <c:numRef>
              <c:f>Лист1!$J$181:$L$181</c:f>
              <c:numCache>
                <c:formatCode>General</c:formatCode>
                <c:ptCount val="3"/>
                <c:pt idx="0">
                  <c:v>52.8</c:v>
                </c:pt>
                <c:pt idx="1">
                  <c:v>63.9</c:v>
                </c:pt>
                <c:pt idx="2">
                  <c:v>59.3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028224"/>
        <c:axId val="105034112"/>
        <c:axId val="0"/>
      </c:bar3DChart>
      <c:catAx>
        <c:axId val="105028224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5034112"/>
        <c:crosses val="autoZero"/>
        <c:auto val="1"/>
        <c:lblAlgn val="ctr"/>
        <c:lblOffset val="100"/>
        <c:noMultiLvlLbl val="1"/>
      </c:catAx>
      <c:valAx>
        <c:axId val="10503411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5028224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5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Лист1!$G$197:$H$197</c:f>
              <c:strCache>
                <c:ptCount val="1"/>
                <c:pt idx="0">
                  <c:v>Средний балл-физика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Лист1!$I$196:$K$196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Край-2012</c:v>
                </c:pt>
              </c:strCache>
            </c:strRef>
          </c:cat>
          <c:val>
            <c:numRef>
              <c:f>Лист1!$I$197:$K$197</c:f>
              <c:numCache>
                <c:formatCode>General</c:formatCode>
                <c:ptCount val="3"/>
                <c:pt idx="0">
                  <c:v>47.4</c:v>
                </c:pt>
                <c:pt idx="1">
                  <c:v>40.300000000000004</c:v>
                </c:pt>
                <c:pt idx="2">
                  <c:v>47.6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5252352"/>
        <c:axId val="105253888"/>
        <c:axId val="0"/>
      </c:bar3DChart>
      <c:catAx>
        <c:axId val="105252352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5253888"/>
        <c:crosses val="autoZero"/>
        <c:auto val="1"/>
        <c:lblAlgn val="ctr"/>
        <c:lblOffset val="100"/>
        <c:noMultiLvlLbl val="1"/>
      </c:catAx>
      <c:valAx>
        <c:axId val="10525388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52523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 i="0" baseline="0">
                <a:latin typeface="Times New Roman" pitchFamily="18" charset="0"/>
              </a:defRPr>
            </a:pPr>
            <a:endParaRPr lang="ru-RU"/>
          </a:p>
        </c:txPr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1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82347-AA44-4546-9335-910FAAE7736B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D4AF0BF-9430-4FDE-9A39-D1DB293D799A}">
      <dgm:prSet phldrT="[Текст]"/>
      <dgm:spPr/>
      <dgm:t>
        <a:bodyPr/>
        <a:lstStyle/>
        <a:p>
          <a:r>
            <a:rPr lang="ru-RU" dirty="0" smtClean="0"/>
            <a:t>Понедельник</a:t>
          </a:r>
          <a:endParaRPr lang="ru-RU" dirty="0"/>
        </a:p>
      </dgm:t>
    </dgm:pt>
    <dgm:pt modelId="{FCBF416D-2742-4974-BEE8-699B057F630F}" type="parTrans" cxnId="{40C23EEC-98E6-47AE-B844-25347722A911}">
      <dgm:prSet/>
      <dgm:spPr/>
      <dgm:t>
        <a:bodyPr/>
        <a:lstStyle/>
        <a:p>
          <a:endParaRPr lang="ru-RU"/>
        </a:p>
      </dgm:t>
    </dgm:pt>
    <dgm:pt modelId="{70E3DE78-80A9-49D8-A466-CF295A103C1A}" type="sibTrans" cxnId="{40C23EEC-98E6-47AE-B844-25347722A911}">
      <dgm:prSet/>
      <dgm:spPr/>
      <dgm:t>
        <a:bodyPr/>
        <a:lstStyle/>
        <a:p>
          <a:endParaRPr lang="ru-RU"/>
        </a:p>
      </dgm:t>
    </dgm:pt>
    <dgm:pt modelId="{1FA8CCB0-F0B0-4CCD-BA17-FB3974156B4B}">
      <dgm:prSet phldrT="[Текст]"/>
      <dgm:spPr/>
      <dgm:t>
        <a:bodyPr/>
        <a:lstStyle/>
        <a:p>
          <a:r>
            <a:rPr lang="ru-RU" dirty="0" smtClean="0"/>
            <a:t>Вторник</a:t>
          </a:r>
          <a:endParaRPr lang="ru-RU" dirty="0"/>
        </a:p>
      </dgm:t>
    </dgm:pt>
    <dgm:pt modelId="{515E0828-25FE-4798-ADA4-0893AF21811B}" type="parTrans" cxnId="{AF1DF589-FB32-401F-9A4B-CCE329725ACD}">
      <dgm:prSet/>
      <dgm:spPr/>
      <dgm:t>
        <a:bodyPr/>
        <a:lstStyle/>
        <a:p>
          <a:endParaRPr lang="ru-RU"/>
        </a:p>
      </dgm:t>
    </dgm:pt>
    <dgm:pt modelId="{C8150241-A03F-40C5-BE15-FCABC3199F7B}" type="sibTrans" cxnId="{AF1DF589-FB32-401F-9A4B-CCE329725ACD}">
      <dgm:prSet/>
      <dgm:spPr/>
      <dgm:t>
        <a:bodyPr/>
        <a:lstStyle/>
        <a:p>
          <a:endParaRPr lang="ru-RU"/>
        </a:p>
      </dgm:t>
    </dgm:pt>
    <dgm:pt modelId="{A4F57917-7C20-41E1-9264-FA5E1E87144B}">
      <dgm:prSet phldrT="[Текст]"/>
      <dgm:spPr/>
      <dgm:t>
        <a:bodyPr/>
        <a:lstStyle/>
        <a:p>
          <a:r>
            <a:rPr lang="ru-RU" dirty="0" smtClean="0"/>
            <a:t>Среда</a:t>
          </a:r>
          <a:endParaRPr lang="ru-RU" dirty="0"/>
        </a:p>
      </dgm:t>
    </dgm:pt>
    <dgm:pt modelId="{4D2D3668-0A3D-4D0C-B93D-3E9E5A0728C2}" type="parTrans" cxnId="{584CB6E4-F4A2-4DF0-8B19-6C6EC7CB7AA5}">
      <dgm:prSet/>
      <dgm:spPr/>
      <dgm:t>
        <a:bodyPr/>
        <a:lstStyle/>
        <a:p>
          <a:endParaRPr lang="ru-RU"/>
        </a:p>
      </dgm:t>
    </dgm:pt>
    <dgm:pt modelId="{0C2434FC-5452-43B4-96AF-7D564E74CDB9}" type="sibTrans" cxnId="{584CB6E4-F4A2-4DF0-8B19-6C6EC7CB7AA5}">
      <dgm:prSet/>
      <dgm:spPr/>
      <dgm:t>
        <a:bodyPr/>
        <a:lstStyle/>
        <a:p>
          <a:endParaRPr lang="ru-RU"/>
        </a:p>
      </dgm:t>
    </dgm:pt>
    <dgm:pt modelId="{3F2C4415-A562-4257-BE11-B34B81AD1362}">
      <dgm:prSet phldrT="[Текст]"/>
      <dgm:spPr/>
      <dgm:t>
        <a:bodyPr/>
        <a:lstStyle/>
        <a:p>
          <a:r>
            <a:rPr lang="ru-RU" dirty="0" smtClean="0"/>
            <a:t>Четверг</a:t>
          </a:r>
          <a:endParaRPr lang="ru-RU" dirty="0"/>
        </a:p>
      </dgm:t>
    </dgm:pt>
    <dgm:pt modelId="{30329892-D1EC-4F1A-AC41-B4A27962989B}" type="parTrans" cxnId="{73FF3CED-0CB0-4722-BA77-B0E07F21B2ED}">
      <dgm:prSet/>
      <dgm:spPr/>
      <dgm:t>
        <a:bodyPr/>
        <a:lstStyle/>
        <a:p>
          <a:endParaRPr lang="ru-RU"/>
        </a:p>
      </dgm:t>
    </dgm:pt>
    <dgm:pt modelId="{AB6C8416-EFE8-4FBE-A339-72EB533367F7}" type="sibTrans" cxnId="{73FF3CED-0CB0-4722-BA77-B0E07F21B2ED}">
      <dgm:prSet/>
      <dgm:spPr/>
      <dgm:t>
        <a:bodyPr/>
        <a:lstStyle/>
        <a:p>
          <a:endParaRPr lang="ru-RU"/>
        </a:p>
      </dgm:t>
    </dgm:pt>
    <dgm:pt modelId="{88679D24-F3E4-4367-B215-3EC177D94CFA}">
      <dgm:prSet phldrT="[Текст]"/>
      <dgm:spPr/>
      <dgm:t>
        <a:bodyPr/>
        <a:lstStyle/>
        <a:p>
          <a:r>
            <a:rPr lang="ru-RU" dirty="0" smtClean="0"/>
            <a:t>Пятница</a:t>
          </a:r>
          <a:endParaRPr lang="ru-RU" dirty="0"/>
        </a:p>
      </dgm:t>
    </dgm:pt>
    <dgm:pt modelId="{08FDC51A-FC91-4D53-B9B1-9B68B07E1A32}" type="parTrans" cxnId="{58385259-6056-42C6-8CA0-403F2BBFDA1F}">
      <dgm:prSet/>
      <dgm:spPr/>
      <dgm:t>
        <a:bodyPr/>
        <a:lstStyle/>
        <a:p>
          <a:endParaRPr lang="ru-RU"/>
        </a:p>
      </dgm:t>
    </dgm:pt>
    <dgm:pt modelId="{F1E8B3FE-8CD2-4CF5-A728-1C6AF6B347D9}" type="sibTrans" cxnId="{58385259-6056-42C6-8CA0-403F2BBFDA1F}">
      <dgm:prSet/>
      <dgm:spPr/>
      <dgm:t>
        <a:bodyPr/>
        <a:lstStyle/>
        <a:p>
          <a:endParaRPr lang="ru-RU"/>
        </a:p>
      </dgm:t>
    </dgm:pt>
    <dgm:pt modelId="{3F0C5B77-261E-493D-9D2F-D6D2413270A5}">
      <dgm:prSet phldrT="[Текст]"/>
      <dgm:spPr/>
      <dgm:t>
        <a:bodyPr/>
        <a:lstStyle/>
        <a:p>
          <a:r>
            <a:rPr lang="ru-RU" dirty="0" smtClean="0"/>
            <a:t>Суббота</a:t>
          </a:r>
          <a:endParaRPr lang="ru-RU" dirty="0"/>
        </a:p>
      </dgm:t>
    </dgm:pt>
    <dgm:pt modelId="{FBF714E8-973A-4BD7-B876-3772A3B92D3B}" type="parTrans" cxnId="{85B91EC2-369F-4381-BCB3-1BF5C1A9DA02}">
      <dgm:prSet/>
      <dgm:spPr/>
      <dgm:t>
        <a:bodyPr/>
        <a:lstStyle/>
        <a:p>
          <a:endParaRPr lang="ru-RU"/>
        </a:p>
      </dgm:t>
    </dgm:pt>
    <dgm:pt modelId="{42ECE28B-CC0F-47BF-93EB-46073519ED58}" type="sibTrans" cxnId="{85B91EC2-369F-4381-BCB3-1BF5C1A9DA02}">
      <dgm:prSet/>
      <dgm:spPr/>
      <dgm:t>
        <a:bodyPr/>
        <a:lstStyle/>
        <a:p>
          <a:endParaRPr lang="ru-RU"/>
        </a:p>
      </dgm:t>
    </dgm:pt>
    <dgm:pt modelId="{A77EBD2B-7AF0-4997-9FA8-01E46771BA7D}" type="pres">
      <dgm:prSet presAssocID="{A3882347-AA44-4546-9335-910FAAE773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4405E-FCE4-4246-8468-E523FC0525F1}" type="pres">
      <dgm:prSet presAssocID="{9D4AF0BF-9430-4FDE-9A39-D1DB293D799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34CB1-649B-4E11-BF81-C06B41DE1A43}" type="pres">
      <dgm:prSet presAssocID="{70E3DE78-80A9-49D8-A466-CF295A103C1A}" presName="sibTrans" presStyleCnt="0"/>
      <dgm:spPr/>
    </dgm:pt>
    <dgm:pt modelId="{53DB5F4F-7AC4-4321-B10B-770E095AB697}" type="pres">
      <dgm:prSet presAssocID="{1FA8CCB0-F0B0-4CCD-BA17-FB3974156B4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5CBC5-D089-49B5-A147-DA8A7B60A09A}" type="pres">
      <dgm:prSet presAssocID="{C8150241-A03F-40C5-BE15-FCABC3199F7B}" presName="sibTrans" presStyleCnt="0"/>
      <dgm:spPr/>
    </dgm:pt>
    <dgm:pt modelId="{0EB32481-DE8B-4FCB-9BD0-D1E5EFC59E6B}" type="pres">
      <dgm:prSet presAssocID="{A4F57917-7C20-41E1-9264-FA5E1E8714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396CE-8A7B-4530-9006-77341EFDA936}" type="pres">
      <dgm:prSet presAssocID="{0C2434FC-5452-43B4-96AF-7D564E74CDB9}" presName="sibTrans" presStyleCnt="0"/>
      <dgm:spPr/>
    </dgm:pt>
    <dgm:pt modelId="{8B2EAD0A-6AA0-428D-9734-CFE5C1ED10A9}" type="pres">
      <dgm:prSet presAssocID="{3F2C4415-A562-4257-BE11-B34B81AD136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5616C-5983-495E-AAAB-D9D4E64235E4}" type="pres">
      <dgm:prSet presAssocID="{AB6C8416-EFE8-4FBE-A339-72EB533367F7}" presName="sibTrans" presStyleCnt="0"/>
      <dgm:spPr/>
    </dgm:pt>
    <dgm:pt modelId="{CACCC294-8D6D-4E5E-94CD-AD159DBEBB50}" type="pres">
      <dgm:prSet presAssocID="{88679D24-F3E4-4367-B215-3EC177D94CF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8CB31-8804-4281-B5C4-10E2BAEF9704}" type="pres">
      <dgm:prSet presAssocID="{F1E8B3FE-8CD2-4CF5-A728-1C6AF6B347D9}" presName="sibTrans" presStyleCnt="0"/>
      <dgm:spPr/>
    </dgm:pt>
    <dgm:pt modelId="{0E0CA832-9276-4B48-87A1-48ACA6938699}" type="pres">
      <dgm:prSet presAssocID="{3F0C5B77-261E-493D-9D2F-D6D2413270A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FF3CED-0CB0-4722-BA77-B0E07F21B2ED}" srcId="{A3882347-AA44-4546-9335-910FAAE7736B}" destId="{3F2C4415-A562-4257-BE11-B34B81AD1362}" srcOrd="3" destOrd="0" parTransId="{30329892-D1EC-4F1A-AC41-B4A27962989B}" sibTransId="{AB6C8416-EFE8-4FBE-A339-72EB533367F7}"/>
    <dgm:cxn modelId="{EF79AE66-64BA-417C-B593-F74338DDC116}" type="presOf" srcId="{3F0C5B77-261E-493D-9D2F-D6D2413270A5}" destId="{0E0CA832-9276-4B48-87A1-48ACA6938699}" srcOrd="0" destOrd="0" presId="urn:microsoft.com/office/officeart/2005/8/layout/default#1"/>
    <dgm:cxn modelId="{6584C39E-8FC4-4366-AEF4-740AA1BFE40D}" type="presOf" srcId="{3F2C4415-A562-4257-BE11-B34B81AD1362}" destId="{8B2EAD0A-6AA0-428D-9734-CFE5C1ED10A9}" srcOrd="0" destOrd="0" presId="urn:microsoft.com/office/officeart/2005/8/layout/default#1"/>
    <dgm:cxn modelId="{58385259-6056-42C6-8CA0-403F2BBFDA1F}" srcId="{A3882347-AA44-4546-9335-910FAAE7736B}" destId="{88679D24-F3E4-4367-B215-3EC177D94CFA}" srcOrd="4" destOrd="0" parTransId="{08FDC51A-FC91-4D53-B9B1-9B68B07E1A32}" sibTransId="{F1E8B3FE-8CD2-4CF5-A728-1C6AF6B347D9}"/>
    <dgm:cxn modelId="{55769287-857C-47C2-9A46-8CEF199C05CC}" type="presOf" srcId="{9D4AF0BF-9430-4FDE-9A39-D1DB293D799A}" destId="{3ED4405E-FCE4-4246-8468-E523FC0525F1}" srcOrd="0" destOrd="0" presId="urn:microsoft.com/office/officeart/2005/8/layout/default#1"/>
    <dgm:cxn modelId="{584CB6E4-F4A2-4DF0-8B19-6C6EC7CB7AA5}" srcId="{A3882347-AA44-4546-9335-910FAAE7736B}" destId="{A4F57917-7C20-41E1-9264-FA5E1E87144B}" srcOrd="2" destOrd="0" parTransId="{4D2D3668-0A3D-4D0C-B93D-3E9E5A0728C2}" sibTransId="{0C2434FC-5452-43B4-96AF-7D564E74CDB9}"/>
    <dgm:cxn modelId="{9DB00E83-A0AB-4160-AD13-0D69D89F22DF}" type="presOf" srcId="{A3882347-AA44-4546-9335-910FAAE7736B}" destId="{A77EBD2B-7AF0-4997-9FA8-01E46771BA7D}" srcOrd="0" destOrd="0" presId="urn:microsoft.com/office/officeart/2005/8/layout/default#1"/>
    <dgm:cxn modelId="{85B91EC2-369F-4381-BCB3-1BF5C1A9DA02}" srcId="{A3882347-AA44-4546-9335-910FAAE7736B}" destId="{3F0C5B77-261E-493D-9D2F-D6D2413270A5}" srcOrd="5" destOrd="0" parTransId="{FBF714E8-973A-4BD7-B876-3772A3B92D3B}" sibTransId="{42ECE28B-CC0F-47BF-93EB-46073519ED58}"/>
    <dgm:cxn modelId="{40C23EEC-98E6-47AE-B844-25347722A911}" srcId="{A3882347-AA44-4546-9335-910FAAE7736B}" destId="{9D4AF0BF-9430-4FDE-9A39-D1DB293D799A}" srcOrd="0" destOrd="0" parTransId="{FCBF416D-2742-4974-BEE8-699B057F630F}" sibTransId="{70E3DE78-80A9-49D8-A466-CF295A103C1A}"/>
    <dgm:cxn modelId="{6B36ED73-2CF9-456A-A503-6F58472D16C3}" type="presOf" srcId="{1FA8CCB0-F0B0-4CCD-BA17-FB3974156B4B}" destId="{53DB5F4F-7AC4-4321-B10B-770E095AB697}" srcOrd="0" destOrd="0" presId="urn:microsoft.com/office/officeart/2005/8/layout/default#1"/>
    <dgm:cxn modelId="{8E04B3E3-B30B-4CA5-A94B-92AA1BC03BB6}" type="presOf" srcId="{A4F57917-7C20-41E1-9264-FA5E1E87144B}" destId="{0EB32481-DE8B-4FCB-9BD0-D1E5EFC59E6B}" srcOrd="0" destOrd="0" presId="urn:microsoft.com/office/officeart/2005/8/layout/default#1"/>
    <dgm:cxn modelId="{AF1DF589-FB32-401F-9A4B-CCE329725ACD}" srcId="{A3882347-AA44-4546-9335-910FAAE7736B}" destId="{1FA8CCB0-F0B0-4CCD-BA17-FB3974156B4B}" srcOrd="1" destOrd="0" parTransId="{515E0828-25FE-4798-ADA4-0893AF21811B}" sibTransId="{C8150241-A03F-40C5-BE15-FCABC3199F7B}"/>
    <dgm:cxn modelId="{6BECEC27-F388-4F2D-8753-3D3126309FAE}" type="presOf" srcId="{88679D24-F3E4-4367-B215-3EC177D94CFA}" destId="{CACCC294-8D6D-4E5E-94CD-AD159DBEBB50}" srcOrd="0" destOrd="0" presId="urn:microsoft.com/office/officeart/2005/8/layout/default#1"/>
    <dgm:cxn modelId="{FD80863C-470A-44AC-B88E-AE625BB5BE3D}" type="presParOf" srcId="{A77EBD2B-7AF0-4997-9FA8-01E46771BA7D}" destId="{3ED4405E-FCE4-4246-8468-E523FC0525F1}" srcOrd="0" destOrd="0" presId="urn:microsoft.com/office/officeart/2005/8/layout/default#1"/>
    <dgm:cxn modelId="{87B0E09C-809F-4A6E-B728-B1944AF64F17}" type="presParOf" srcId="{A77EBD2B-7AF0-4997-9FA8-01E46771BA7D}" destId="{83534CB1-649B-4E11-BF81-C06B41DE1A43}" srcOrd="1" destOrd="0" presId="urn:microsoft.com/office/officeart/2005/8/layout/default#1"/>
    <dgm:cxn modelId="{BD72BF87-6F34-4A7F-B5B7-F157574DD42A}" type="presParOf" srcId="{A77EBD2B-7AF0-4997-9FA8-01E46771BA7D}" destId="{53DB5F4F-7AC4-4321-B10B-770E095AB697}" srcOrd="2" destOrd="0" presId="urn:microsoft.com/office/officeart/2005/8/layout/default#1"/>
    <dgm:cxn modelId="{F779C973-49D2-4B1E-AB42-F249CAE12A8F}" type="presParOf" srcId="{A77EBD2B-7AF0-4997-9FA8-01E46771BA7D}" destId="{4545CBC5-D089-49B5-A147-DA8A7B60A09A}" srcOrd="3" destOrd="0" presId="urn:microsoft.com/office/officeart/2005/8/layout/default#1"/>
    <dgm:cxn modelId="{EAE1960A-67C0-4EE2-89BA-520E201942FF}" type="presParOf" srcId="{A77EBD2B-7AF0-4997-9FA8-01E46771BA7D}" destId="{0EB32481-DE8B-4FCB-9BD0-D1E5EFC59E6B}" srcOrd="4" destOrd="0" presId="urn:microsoft.com/office/officeart/2005/8/layout/default#1"/>
    <dgm:cxn modelId="{1079CE92-1B5A-4E9B-9C06-2CD36A2640D4}" type="presParOf" srcId="{A77EBD2B-7AF0-4997-9FA8-01E46771BA7D}" destId="{7C2396CE-8A7B-4530-9006-77341EFDA936}" srcOrd="5" destOrd="0" presId="urn:microsoft.com/office/officeart/2005/8/layout/default#1"/>
    <dgm:cxn modelId="{CEC951F9-A042-4824-A5AE-D8494CB06606}" type="presParOf" srcId="{A77EBD2B-7AF0-4997-9FA8-01E46771BA7D}" destId="{8B2EAD0A-6AA0-428D-9734-CFE5C1ED10A9}" srcOrd="6" destOrd="0" presId="urn:microsoft.com/office/officeart/2005/8/layout/default#1"/>
    <dgm:cxn modelId="{9400B204-2797-4D27-8D08-DAF492C1429F}" type="presParOf" srcId="{A77EBD2B-7AF0-4997-9FA8-01E46771BA7D}" destId="{BB95616C-5983-495E-AAAB-D9D4E64235E4}" srcOrd="7" destOrd="0" presId="urn:microsoft.com/office/officeart/2005/8/layout/default#1"/>
    <dgm:cxn modelId="{1E15A6BC-6A8F-4CD3-80E6-287854F0A566}" type="presParOf" srcId="{A77EBD2B-7AF0-4997-9FA8-01E46771BA7D}" destId="{CACCC294-8D6D-4E5E-94CD-AD159DBEBB50}" srcOrd="8" destOrd="0" presId="urn:microsoft.com/office/officeart/2005/8/layout/default#1"/>
    <dgm:cxn modelId="{D7638CC2-1481-41BE-A9DC-EA34C1387A1F}" type="presParOf" srcId="{A77EBD2B-7AF0-4997-9FA8-01E46771BA7D}" destId="{9298CB31-8804-4281-B5C4-10E2BAEF9704}" srcOrd="9" destOrd="0" presId="urn:microsoft.com/office/officeart/2005/8/layout/default#1"/>
    <dgm:cxn modelId="{92EE4D87-D7D2-4BD5-8BEC-EF79C9DA4232}" type="presParOf" srcId="{A77EBD2B-7AF0-4997-9FA8-01E46771BA7D}" destId="{0E0CA832-9276-4B48-87A1-48ACA6938699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4405E-FCE4-4246-8468-E523FC0525F1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Понедельник</a:t>
          </a:r>
          <a:endParaRPr lang="ru-RU" sz="2500" kern="1200" dirty="0"/>
        </a:p>
      </dsp:txBody>
      <dsp:txXfrm>
        <a:off x="916483" y="1984"/>
        <a:ext cx="2030015" cy="1218009"/>
      </dsp:txXfrm>
    </dsp:sp>
    <dsp:sp modelId="{53DB5F4F-7AC4-4321-B10B-770E095AB697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Вторник</a:t>
          </a:r>
          <a:endParaRPr lang="ru-RU" sz="2500" kern="1200" dirty="0"/>
        </a:p>
      </dsp:txBody>
      <dsp:txXfrm>
        <a:off x="3149500" y="1984"/>
        <a:ext cx="2030015" cy="1218009"/>
      </dsp:txXfrm>
    </dsp:sp>
    <dsp:sp modelId="{0EB32481-DE8B-4FCB-9BD0-D1E5EFC59E6B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Среда</a:t>
          </a:r>
          <a:endParaRPr lang="ru-RU" sz="2500" kern="1200" dirty="0"/>
        </a:p>
      </dsp:txBody>
      <dsp:txXfrm>
        <a:off x="916483" y="1422995"/>
        <a:ext cx="2030015" cy="1218009"/>
      </dsp:txXfrm>
    </dsp:sp>
    <dsp:sp modelId="{8B2EAD0A-6AA0-428D-9734-CFE5C1ED10A9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Четверг</a:t>
          </a:r>
          <a:endParaRPr lang="ru-RU" sz="2500" kern="1200" dirty="0"/>
        </a:p>
      </dsp:txBody>
      <dsp:txXfrm>
        <a:off x="3149500" y="1422995"/>
        <a:ext cx="2030015" cy="1218009"/>
      </dsp:txXfrm>
    </dsp:sp>
    <dsp:sp modelId="{CACCC294-8D6D-4E5E-94CD-AD159DBEBB50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Пятница</a:t>
          </a:r>
          <a:endParaRPr lang="ru-RU" sz="2500" kern="1200" dirty="0"/>
        </a:p>
      </dsp:txBody>
      <dsp:txXfrm>
        <a:off x="916483" y="2844006"/>
        <a:ext cx="2030015" cy="1218009"/>
      </dsp:txXfrm>
    </dsp:sp>
    <dsp:sp modelId="{0E0CA832-9276-4B48-87A1-48ACA6938699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Суббота</a:t>
          </a:r>
          <a:endParaRPr lang="ru-RU" sz="2500" kern="1200" dirty="0"/>
        </a:p>
      </dsp:txBody>
      <dsp:txXfrm>
        <a:off x="3149500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16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1928802"/>
            <a:ext cx="6786578" cy="4643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Профильное обучение как способ удовлетворения образовательных потребностей учащихся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"/>
            <a:ext cx="8143932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 18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ЕГЭ по литературе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(2010-2011 учебный год, 2011-2012 учебный год,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средний балл по краю в 2012 году)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Результаты ЕГЭ по истории.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(2010-2011 учебный год, 2011-2012 учебный год,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средний балл по краю в 2012 году)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69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Результаты ЕГЭ по обществознанию.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(2010-2011 учебный год, 2011-2012 учебный год,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средний балл по краю в 2012 году)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401080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Результаты ЕГЭ по химии.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(2010-2011 учебный год, 2011-2012 учебный год,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средний балл по краю в 2012 году)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ЕГЭ по биологии.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(2010-2011 учебный год, 2011-2012 учебный год,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средний балл по краю в 2012 году)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8595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Результаты ЕГЭ по физике.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(2010-2011 учебный год, 2011-2012 учебный год,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средний балл по краю в 2012 году)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47251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Результаты ЕГЭ по информатике и ИКТ.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(2010-2011 учебный год, 2011-2012 учебный год,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средний балл по краю в 2012 году)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Результаты ЕГЭ по английскому языку.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(2010-2011 учебный год, 2011-2012 учебный год,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средний балл по краю в 2012 году)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40108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643866" cy="10001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питания за родительские средства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500702"/>
            <a:ext cx="792961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Сентябрь-318748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руб.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baseline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Октябрь- 441713 руб.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428736"/>
          <a:ext cx="835824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57158" y="357166"/>
          <a:ext cx="842968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6072206"/>
            <a:ext cx="571504" cy="14287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6429396"/>
            <a:ext cx="571504" cy="1428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00166" y="5929330"/>
            <a:ext cx="1000132" cy="428604"/>
          </a:xfrm>
        </p:spPr>
        <p:txBody>
          <a:bodyPr>
            <a:noAutofit/>
          </a:bodyPr>
          <a:lstStyle/>
          <a:p>
            <a:r>
              <a:rPr lang="ru-RU" sz="1400" dirty="0" smtClean="0"/>
              <a:t>сентябрь</a:t>
            </a:r>
            <a:endParaRPr lang="ru-RU" sz="1400" dirty="0"/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1500166" y="6215082"/>
            <a:ext cx="1000132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err="1" smtClean="0">
                <a:latin typeface="+mj-lt"/>
                <a:ea typeface="+mj-ea"/>
                <a:cs typeface="+mj-cs"/>
              </a:rPr>
              <a:t>ок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тябрь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161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вал 6"/>
          <p:cNvSpPr/>
          <p:nvPr/>
        </p:nvSpPr>
        <p:spPr>
          <a:xfrm>
            <a:off x="214282" y="357166"/>
            <a:ext cx="4143404" cy="2643206"/>
          </a:xfrm>
          <a:prstGeom prst="ellipse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43438" y="357166"/>
            <a:ext cx="4143404" cy="2643206"/>
          </a:xfrm>
          <a:prstGeom prst="ellipse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86314" y="3000372"/>
            <a:ext cx="4143404" cy="2643206"/>
          </a:xfrm>
          <a:prstGeom prst="ellipse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язык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58" y="3000372"/>
            <a:ext cx="4143404" cy="2643206"/>
          </a:xfrm>
          <a:prstGeom prst="ellipse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сайта.         Работа школьной библиотеки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328" y="1028450"/>
            <a:ext cx="373460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85593"/>
              </p:ext>
            </p:extLst>
          </p:nvPr>
        </p:nvGraphicFramePr>
        <p:xfrm>
          <a:off x="4283968" y="1654825"/>
          <a:ext cx="4492616" cy="21459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16841"/>
                <a:gridCol w="1429467"/>
                <a:gridCol w="1123154"/>
                <a:gridCol w="1123154"/>
              </a:tblGrid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Создание электронного каталога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Учебный фонд–учебники (кол-во шт.)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Основной фонд (количество экз.)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Подключение к сети Интернет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2925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50% восстановленной базы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14.573 шт.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3.522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Имеется.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работа.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 по обобщению передового педагогического опыта.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73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2900"/>
                <a:gridCol w="1000132"/>
                <a:gridCol w="2571768"/>
                <a:gridCol w="1000132"/>
                <a:gridCol w="1743068"/>
                <a:gridCol w="1371600"/>
              </a:tblGrid>
              <a:tr h="1971676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 учителя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опыта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 сайте образовательного учреждения (когда, в каком разделе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529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Диденко О.Н.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«Роль продуктивных приёмов при решении задач в развитии логического мышления младших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школьников»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Октябрь 2012 года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026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Щеглова Е.Г.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«Современные образовательные технологии в обучении учащихся начальных классов при  в введении ФРОС»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25.10.2012 года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Проведено 2 семинара с научным руководителем В.В.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темам: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«Каким должен быть современный учитель?»;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«Выявление способностей и потребностей учащихся в условиях профильного обучения».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оборудованием, полученным в рамках программы «Модернизация образования»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фото для презентации\DSCF35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3786214" cy="2839661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 для презентации\DSCF3510.JPG"/>
          <p:cNvPicPr>
            <a:picLocks noChangeAspect="1" noChangeArrowheads="1"/>
          </p:cNvPicPr>
          <p:nvPr/>
        </p:nvPicPr>
        <p:blipFill>
          <a:blip r:embed="rId3"/>
          <a:srcRect r="1666" b="5405"/>
          <a:stretch>
            <a:fillRect/>
          </a:stretch>
        </p:blipFill>
        <p:spPr bwMode="auto">
          <a:xfrm>
            <a:off x="5143504" y="1285860"/>
            <a:ext cx="3536996" cy="250033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r="1961" b="6699"/>
          <a:stretch>
            <a:fillRect/>
          </a:stretch>
        </p:blipFill>
        <p:spPr bwMode="auto">
          <a:xfrm>
            <a:off x="5143504" y="4000504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Admin\Рабочий стол\фото для презентации\DSCF3512.JPG"/>
          <p:cNvPicPr>
            <a:picLocks noChangeAspect="1" noChangeArrowheads="1"/>
          </p:cNvPicPr>
          <p:nvPr/>
        </p:nvPicPr>
        <p:blipFill>
          <a:blip r:embed="rId5"/>
          <a:srcRect b="13165"/>
          <a:stretch>
            <a:fillRect/>
          </a:stretch>
        </p:blipFill>
        <p:spPr bwMode="auto">
          <a:xfrm>
            <a:off x="500034" y="1285860"/>
            <a:ext cx="378621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в профессиональном конкурсе  «Мой лучший урок».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29627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5846"/>
                <a:gridCol w="2928967"/>
                <a:gridCol w="2057407"/>
                <a:gridCol w="205740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424" marR="73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Ф.И.О. учителя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424" marR="73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Номинация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424" marR="73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424" marR="73424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424" marR="73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Хруленко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А.А.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424" marR="73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Начальные классы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424" marR="73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 место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424" marR="73424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85786" y="2357430"/>
            <a:ext cx="7715304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Работа с одаренными детьми.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3214686"/>
          <a:ext cx="8429684" cy="26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214578"/>
                <a:gridCol w="2107421"/>
                <a:gridCol w="2107421"/>
              </a:tblGrid>
              <a:tr h="71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Участие в конкурсах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Школьный этап Всероссийской и Региональной олимпиады школьников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Количество учащихся, занимающихся в заочной школе «ЮНИОР»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Количество учащихся, занимающихся в группах подготовки к олимпиадам и конкурсам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         Количество</a:t>
                      </a:r>
                    </a:p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участников           победителей</a:t>
                      </a:r>
                    </a:p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муниципальном   и призеров</a:t>
                      </a:r>
                    </a:p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на этапе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  Количество победителей      и призеров</a:t>
                      </a:r>
                    </a:p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участников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433                     176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324                     161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чел.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Питык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А.,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Козачок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857224" y="4786322"/>
            <a:ext cx="1143008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964645" y="482204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821637" y="482204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071934" y="4786322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180149" y="4821247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57158" y="5572140"/>
            <a:ext cx="8572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7158" y="5857892"/>
            <a:ext cx="835824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1406" y="564357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035951" y="560785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178959" y="560785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214810" y="5572140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6357950" y="5572140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8465371" y="560785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785786" y="5214950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Школьный этап всероссийской олимпиады     2012 г.  2011г.        2012г. 2011г.             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911873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школе обучается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852 учащихся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Из них: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на дому по общеобразовательной программе (класс, количество) -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0 человек;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в форме экстерната (класс, количество)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98 (1 -е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-18 чел.,2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-1 чел., 3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-19 чел., 4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-20 чел., 6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-19 чел., 8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-14 чел., 10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-6 чел., 11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-1 чел.);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без оценок (рекомендована программа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вида) (класс, количество)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чел. 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(8 класс)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Количество учащихся: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классов  -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29 чел.;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9 классов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77 чел.;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Окончили четверть на (количество, %): «5»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-35 чел.;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«4»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-178 чел.;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«3»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272  чел.;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«2»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 чел.;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% качества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43.6 %,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итогам четверти.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429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Претенденты  на  «Золотую и серебряную  медаль»</a:t>
            </a:r>
          </a:p>
          <a:p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Претенденты на аттестат с отличием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1.Зимирева Анна                                      9. Волкова Юлия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2.Лобко Полина                                        10.Вернер  Анастасия                        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3.Асратян Артур                                       11.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Шокарева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Арина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4.Кузьмицкая Алина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5.Сараева Мария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6.Клещев Владислав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7.Мурачева Елизавета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8.Попадюк Виталий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3" y="928670"/>
          <a:ext cx="7500991" cy="124174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928695"/>
                <a:gridCol w="4071966"/>
                <a:gridCol w="2500330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148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148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«Золотая медаль»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148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«Серебряная медаль»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1485" algn="l"/>
                        </a:tabLs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1485" algn="l"/>
                        </a:tabLs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Исаенко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Ян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148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1.Базарова Алина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1485" algn="l"/>
                        </a:tabLs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1485" algn="l"/>
                        </a:tabLs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Остапенко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Дарья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148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2.Носивская Анастасия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1393009" y="1464455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607719" y="1464455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001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 МБОУ СОШ № 18  за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четверть 2012-2013 учебного года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6" y="1643051"/>
          <a:ext cx="8286803" cy="32147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52007"/>
                <a:gridCol w="1147201"/>
                <a:gridCol w="1090367"/>
                <a:gridCol w="872298"/>
                <a:gridCol w="799604"/>
                <a:gridCol w="1090369"/>
                <a:gridCol w="1090369"/>
                <a:gridCol w="1090369"/>
                <a:gridCol w="654219"/>
              </a:tblGrid>
              <a:tr h="1108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Экстернат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9 классы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Закончили на «5»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Закончили на «4»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Закончили на «3»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Закончили на «2»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</a:tr>
              <a:tr h="21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 класс -18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 класс-1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 класс-19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 класс-20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 класс-19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 класс-14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10 класс-6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 класс -1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43" marR="59543" marT="0" marB="0"/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507207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обученности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43,6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Процент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обученности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57256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4186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обученности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43,6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Процент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обученности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ГИА – 9 – МБОУ СОШ № 18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Сравнительный балл по математике и русскому языку за 2010-2011 и 2011-2012 учебные годы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229600" cy="476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ЕГЭ  - МБОУ СОШ № 18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Сравнительные баллы по ЕГЭ за 2010-2011 и 2011-2012  учебные годы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Результаты ЕГЭ по русскому языку  и математике.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(2010-2011 учебный год, 2011-2012 учебный год, средний балл по краю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2012 году)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634</Words>
  <Application>Microsoft Office PowerPoint</Application>
  <PresentationFormat>Экран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Результаты  МБОУ СОШ № 18  за  1 четверть 2012-2013 учебного года </vt:lpstr>
      <vt:lpstr>Качество обученности:  43,6 Процент обученности:   100%</vt:lpstr>
      <vt:lpstr>ГИА – 9 – МБОУ СОШ № 18 Сравнительный балл по математике и русскому языку за 2010-2011 и 2011-2012 учебные годы </vt:lpstr>
      <vt:lpstr>ЕГЭ  - МБОУ СОШ № 18 Сравнительные баллы по ЕГЭ за 2010-2011 и 2011-2012  учебные годы Результаты ЕГЭ по русскому языку  и математике. (2010-2011 учебный год, 2011-2012 учебный год, средний балл по краю  в 2012 году) </vt:lpstr>
      <vt:lpstr>Результаты ЕГЭ по литературе (2010-2011 учебный год, 2011-2012 учебный год,  средний балл по краю в 2012 году) </vt:lpstr>
      <vt:lpstr>  Результаты ЕГЭ по истории. (2010-2011 учебный год, 2011-2012 учебный год, средний балл по краю в 2012 году) </vt:lpstr>
      <vt:lpstr>  Результаты ЕГЭ по обществознанию. (2010-2011 учебный год, 2011-2012 учебный год,  средний балл по краю в 2012 году) </vt:lpstr>
      <vt:lpstr> Результаты ЕГЭ по химии. (2010-2011 учебный год, 2011-2012 учебный год,  средний балл по краю в 2012 году) </vt:lpstr>
      <vt:lpstr>Результаты ЕГЭ по биологии. (2010-2011 учебный год, 2011-2012 учебный год,  средний балл по краю в 2012 году) </vt:lpstr>
      <vt:lpstr>Результаты ЕГЭ по физике. (2010-2011 учебный год, 2011-2012 учебный год,  средний балл по краю в 2012 году) </vt:lpstr>
      <vt:lpstr>  Результаты ЕГЭ по информатике и ИКТ. (2010-2011 учебный год, 2011-2012 учебный год,  средний балл по краю в 2012 году) </vt:lpstr>
      <vt:lpstr>  Результаты ЕГЭ по английскому языку. (2010-2011 учебный год, 2011-2012 учебный год,  средний балл по краю в 2012 году) </vt:lpstr>
      <vt:lpstr>Организация  питания за родительские средства</vt:lpstr>
      <vt:lpstr>сентябрь</vt:lpstr>
      <vt:lpstr>Работа сайта.         Работа школьной библиотеки</vt:lpstr>
      <vt:lpstr>Методическая работа. Работа  по обобщению передового педагогического опыта. </vt:lpstr>
      <vt:lpstr>Методическая работа.</vt:lpstr>
      <vt:lpstr>Работа с оборудованием, полученным в рамках программы «Модернизация образования»</vt:lpstr>
      <vt:lpstr>Участие в профессиональном конкурсе  «Мой лучший урок». </vt:lpstr>
      <vt:lpstr>Школьный этап всероссийской олимпиады     2012 г.  2011г.        2012г. 2011г.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образования</dc:title>
  <cp:lastModifiedBy>Семья</cp:lastModifiedBy>
  <cp:revision>88</cp:revision>
  <dcterms:modified xsi:type="dcterms:W3CDTF">2012-11-19T05:31:37Z</dcterms:modified>
</cp:coreProperties>
</file>